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3B33A-D243-43AA-9B77-C08A679EB54D}" v="3" dt="2023-01-13T23:50:09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Jeffries" userId="943bc397-21e0-46e7-a360-b0037ac44320" providerId="ADAL" clId="{5823B33A-D243-43AA-9B77-C08A679EB54D}"/>
    <pc:docChg chg="modSld">
      <pc:chgData name="Scott Jeffries" userId="943bc397-21e0-46e7-a360-b0037ac44320" providerId="ADAL" clId="{5823B33A-D243-43AA-9B77-C08A679EB54D}" dt="2023-01-13T23:53:09.199" v="48" actId="20577"/>
      <pc:docMkLst>
        <pc:docMk/>
      </pc:docMkLst>
      <pc:sldChg chg="mod">
        <pc:chgData name="Scott Jeffries" userId="943bc397-21e0-46e7-a360-b0037ac44320" providerId="ADAL" clId="{5823B33A-D243-43AA-9B77-C08A679EB54D}" dt="2023-01-13T23:52:11.745" v="4" actId="27918"/>
        <pc:sldMkLst>
          <pc:docMk/>
          <pc:sldMk cId="561200057" sldId="257"/>
        </pc:sldMkLst>
      </pc:sldChg>
      <pc:sldChg chg="mod">
        <pc:chgData name="Scott Jeffries" userId="943bc397-21e0-46e7-a360-b0037ac44320" providerId="ADAL" clId="{5823B33A-D243-43AA-9B77-C08A679EB54D}" dt="2023-01-13T23:52:23.017" v="6" actId="27918"/>
        <pc:sldMkLst>
          <pc:docMk/>
          <pc:sldMk cId="4090179614" sldId="258"/>
        </pc:sldMkLst>
      </pc:sldChg>
      <pc:sldChg chg="mod">
        <pc:chgData name="Scott Jeffries" userId="943bc397-21e0-46e7-a360-b0037ac44320" providerId="ADAL" clId="{5823B33A-D243-43AA-9B77-C08A679EB54D}" dt="2023-01-13T23:52:29.811" v="8" actId="27918"/>
        <pc:sldMkLst>
          <pc:docMk/>
          <pc:sldMk cId="229572354" sldId="259"/>
        </pc:sldMkLst>
      </pc:sldChg>
      <pc:sldChg chg="modSp mod">
        <pc:chgData name="Scott Jeffries" userId="943bc397-21e0-46e7-a360-b0037ac44320" providerId="ADAL" clId="{5823B33A-D243-43AA-9B77-C08A679EB54D}" dt="2023-01-13T23:53:09.199" v="48" actId="20577"/>
        <pc:sldMkLst>
          <pc:docMk/>
          <pc:sldMk cId="262337266" sldId="260"/>
        </pc:sldMkLst>
        <pc:spChg chg="mod">
          <ac:chgData name="Scott Jeffries" userId="943bc397-21e0-46e7-a360-b0037ac44320" providerId="ADAL" clId="{5823B33A-D243-43AA-9B77-C08A679EB54D}" dt="2023-01-13T23:53:02.896" v="31" actId="20577"/>
          <ac:spMkLst>
            <pc:docMk/>
            <pc:sldMk cId="262337266" sldId="260"/>
            <ac:spMk id="4" creationId="{222CE40A-91C8-493B-9F30-4C26F5E64C74}"/>
          </ac:spMkLst>
        </pc:spChg>
        <pc:spChg chg="mod">
          <ac:chgData name="Scott Jeffries" userId="943bc397-21e0-46e7-a360-b0037ac44320" providerId="ADAL" clId="{5823B33A-D243-43AA-9B77-C08A679EB54D}" dt="2023-01-13T23:53:09.199" v="48" actId="20577"/>
          <ac:spMkLst>
            <pc:docMk/>
            <pc:sldMk cId="262337266" sldId="260"/>
            <ac:spMk id="5" creationId="{1C1E69BC-5F68-414D-AE02-BF5128C20B7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0182905\OneDrive%20-%20Oregon%20DHSOHA\COVID-19\HAI\LTCF\Congregate%20care%20reports\LTCF%20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0182905\OneDrive%20-%20Oregon%20DHSOHA\COVID-19\HAI\LTCF\Congregate%20care%20reports\LTCF%20T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0182905\OneDrive%20-%20Oregon%20DHSOHA\COVID-19\HAI\LTCF\Congregate%20care%20reports\LTCF%20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[LTCF Tables.xlsx]pivot!PivotTable9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COVID-19 </a:t>
            </a:r>
            <a:r>
              <a:rPr lang="en-US" sz="1600" b="1" u="sng"/>
              <a:t>outbreaks</a:t>
            </a:r>
            <a:r>
              <a:rPr lang="en-US" sz="1600"/>
              <a:t> reported in long-term care facilities* by month outbreak was first reported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pivot!$A$4:$A$41</c:f>
              <c:multiLvlStrCache>
                <c:ptCount val="34"/>
                <c:lvl>
                  <c:pt idx="0">
                    <c:v>Mar</c:v>
                  </c:pt>
                  <c:pt idx="1">
                    <c:v>Apr</c:v>
                  </c:pt>
                  <c:pt idx="2">
                    <c:v>May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Oct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May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Oct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May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Oct</c:v>
                  </c:pt>
                  <c:pt idx="32">
                    <c:v>Nov</c:v>
                  </c:pt>
                  <c:pt idx="33">
                    <c:v>Dec</c:v>
                  </c:pt>
                </c:lvl>
                <c:lvl>
                  <c:pt idx="0">
                    <c:v>2020</c:v>
                  </c:pt>
                  <c:pt idx="10">
                    <c:v>2021</c:v>
                  </c:pt>
                  <c:pt idx="22">
                    <c:v>2022</c:v>
                  </c:pt>
                </c:lvl>
              </c:multiLvlStrCache>
            </c:multiLvlStrRef>
          </c:cat>
          <c:val>
            <c:numRef>
              <c:f>pivot!$B$4:$B$41</c:f>
              <c:numCache>
                <c:formatCode>General</c:formatCode>
                <c:ptCount val="34"/>
                <c:pt idx="0">
                  <c:v>12</c:v>
                </c:pt>
                <c:pt idx="1">
                  <c:v>15</c:v>
                </c:pt>
                <c:pt idx="2">
                  <c:v>9</c:v>
                </c:pt>
                <c:pt idx="3">
                  <c:v>28</c:v>
                </c:pt>
                <c:pt idx="4">
                  <c:v>48</c:v>
                </c:pt>
                <c:pt idx="5">
                  <c:v>32</c:v>
                </c:pt>
                <c:pt idx="6">
                  <c:v>27</c:v>
                </c:pt>
                <c:pt idx="7">
                  <c:v>71</c:v>
                </c:pt>
                <c:pt idx="8">
                  <c:v>157</c:v>
                </c:pt>
                <c:pt idx="9">
                  <c:v>111</c:v>
                </c:pt>
                <c:pt idx="10">
                  <c:v>58</c:v>
                </c:pt>
                <c:pt idx="11">
                  <c:v>40</c:v>
                </c:pt>
                <c:pt idx="12">
                  <c:v>23</c:v>
                </c:pt>
                <c:pt idx="13">
                  <c:v>38</c:v>
                </c:pt>
                <c:pt idx="14">
                  <c:v>24</c:v>
                </c:pt>
                <c:pt idx="15">
                  <c:v>22</c:v>
                </c:pt>
                <c:pt idx="16">
                  <c:v>51</c:v>
                </c:pt>
                <c:pt idx="17">
                  <c:v>175</c:v>
                </c:pt>
                <c:pt idx="18">
                  <c:v>85</c:v>
                </c:pt>
                <c:pt idx="19">
                  <c:v>59</c:v>
                </c:pt>
                <c:pt idx="20">
                  <c:v>48</c:v>
                </c:pt>
                <c:pt idx="21">
                  <c:v>130</c:v>
                </c:pt>
                <c:pt idx="22">
                  <c:v>306</c:v>
                </c:pt>
                <c:pt idx="23">
                  <c:v>46</c:v>
                </c:pt>
                <c:pt idx="24">
                  <c:v>29</c:v>
                </c:pt>
                <c:pt idx="25">
                  <c:v>80</c:v>
                </c:pt>
                <c:pt idx="26">
                  <c:v>146</c:v>
                </c:pt>
                <c:pt idx="27">
                  <c:v>136</c:v>
                </c:pt>
                <c:pt idx="28">
                  <c:v>78</c:v>
                </c:pt>
                <c:pt idx="29">
                  <c:v>80</c:v>
                </c:pt>
                <c:pt idx="30">
                  <c:v>75</c:v>
                </c:pt>
                <c:pt idx="31">
                  <c:v>72</c:v>
                </c:pt>
                <c:pt idx="32">
                  <c:v>112</c:v>
                </c:pt>
                <c:pt idx="3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6-4D0F-AFF2-D5455053D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948856"/>
        <c:axId val="714127424"/>
      </c:barChart>
      <c:catAx>
        <c:axId val="551948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 outbreak first reported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127424"/>
        <c:crosses val="autoZero"/>
        <c:auto val="1"/>
        <c:lblAlgn val="ctr"/>
        <c:lblOffset val="100"/>
        <c:noMultiLvlLbl val="0"/>
      </c:catAx>
      <c:valAx>
        <c:axId val="71412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Outbreaks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4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[LTCF Tables.xlsx]pivot!PivotTable10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COVID-19 </a:t>
            </a:r>
            <a:r>
              <a:rPr lang="en-US" sz="1600" b="1" u="sng"/>
              <a:t>cases</a:t>
            </a:r>
            <a:r>
              <a:rPr lang="en-US" sz="1600"/>
              <a:t> associated with long-term care outbreaks* by month outbreak was first reported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pivot!$E$3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pivot!$D$4:$D$41</c:f>
              <c:multiLvlStrCache>
                <c:ptCount val="34"/>
                <c:lvl>
                  <c:pt idx="0">
                    <c:v>Mar</c:v>
                  </c:pt>
                  <c:pt idx="1">
                    <c:v>Apr</c:v>
                  </c:pt>
                  <c:pt idx="2">
                    <c:v>May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Oct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May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Oct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May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Oct</c:v>
                  </c:pt>
                  <c:pt idx="32">
                    <c:v>Nov</c:v>
                  </c:pt>
                  <c:pt idx="33">
                    <c:v>Dec</c:v>
                  </c:pt>
                </c:lvl>
                <c:lvl>
                  <c:pt idx="0">
                    <c:v>2020</c:v>
                  </c:pt>
                  <c:pt idx="10">
                    <c:v>2021</c:v>
                  </c:pt>
                  <c:pt idx="22">
                    <c:v>2022</c:v>
                  </c:pt>
                </c:lvl>
              </c:multiLvlStrCache>
            </c:multiLvlStrRef>
          </c:cat>
          <c:val>
            <c:numRef>
              <c:f>pivot!$E$4:$E$41</c:f>
              <c:numCache>
                <c:formatCode>General</c:formatCode>
                <c:ptCount val="34"/>
                <c:pt idx="0">
                  <c:v>333</c:v>
                </c:pt>
                <c:pt idx="1">
                  <c:v>190</c:v>
                </c:pt>
                <c:pt idx="2">
                  <c:v>76</c:v>
                </c:pt>
                <c:pt idx="3">
                  <c:v>623</c:v>
                </c:pt>
                <c:pt idx="4">
                  <c:v>700</c:v>
                </c:pt>
                <c:pt idx="5">
                  <c:v>648</c:v>
                </c:pt>
                <c:pt idx="6">
                  <c:v>554</c:v>
                </c:pt>
                <c:pt idx="7">
                  <c:v>1936</c:v>
                </c:pt>
                <c:pt idx="8">
                  <c:v>3459</c:v>
                </c:pt>
                <c:pt idx="9">
                  <c:v>2063</c:v>
                </c:pt>
                <c:pt idx="10">
                  <c:v>554</c:v>
                </c:pt>
                <c:pt idx="11">
                  <c:v>423</c:v>
                </c:pt>
                <c:pt idx="12">
                  <c:v>190</c:v>
                </c:pt>
                <c:pt idx="13">
                  <c:v>268</c:v>
                </c:pt>
                <c:pt idx="14">
                  <c:v>131</c:v>
                </c:pt>
                <c:pt idx="15">
                  <c:v>206</c:v>
                </c:pt>
                <c:pt idx="16">
                  <c:v>965</c:v>
                </c:pt>
                <c:pt idx="17">
                  <c:v>2427</c:v>
                </c:pt>
                <c:pt idx="18">
                  <c:v>982</c:v>
                </c:pt>
                <c:pt idx="19">
                  <c:v>576</c:v>
                </c:pt>
                <c:pt idx="20">
                  <c:v>971</c:v>
                </c:pt>
                <c:pt idx="21">
                  <c:v>3811</c:v>
                </c:pt>
                <c:pt idx="22">
                  <c:v>6047</c:v>
                </c:pt>
                <c:pt idx="23">
                  <c:v>560</c:v>
                </c:pt>
                <c:pt idx="24">
                  <c:v>507</c:v>
                </c:pt>
                <c:pt idx="25">
                  <c:v>2108</c:v>
                </c:pt>
                <c:pt idx="26">
                  <c:v>3501</c:v>
                </c:pt>
                <c:pt idx="27">
                  <c:v>2185</c:v>
                </c:pt>
                <c:pt idx="28">
                  <c:v>1010</c:v>
                </c:pt>
                <c:pt idx="29">
                  <c:v>894</c:v>
                </c:pt>
                <c:pt idx="30">
                  <c:v>1136</c:v>
                </c:pt>
                <c:pt idx="31">
                  <c:v>1053</c:v>
                </c:pt>
                <c:pt idx="32">
                  <c:v>2089</c:v>
                </c:pt>
                <c:pt idx="33">
                  <c:v>1244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9-43A4-8CCD-5971B8BB5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3388048"/>
        <c:axId val="753389360"/>
      </c:barChart>
      <c:catAx>
        <c:axId val="753388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 outbreak first reported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89360"/>
        <c:crosses val="autoZero"/>
        <c:auto val="1"/>
        <c:lblAlgn val="ctr"/>
        <c:lblOffset val="100"/>
        <c:noMultiLvlLbl val="0"/>
      </c:catAx>
      <c:valAx>
        <c:axId val="75338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8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[LTCF Tables.xlsx]pivot!PivotTable11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COVID-19 related </a:t>
            </a:r>
            <a:r>
              <a:rPr lang="en-US" sz="1600" b="1" u="sng"/>
              <a:t>deaths</a:t>
            </a:r>
            <a:r>
              <a:rPr lang="en-US" sz="1600"/>
              <a:t> associated with long-term care outbreaks* by month outbreak was first reported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pivot!$G$4:$G$41</c:f>
              <c:multiLvlStrCache>
                <c:ptCount val="34"/>
                <c:lvl>
                  <c:pt idx="0">
                    <c:v>Mar</c:v>
                  </c:pt>
                  <c:pt idx="1">
                    <c:v>Apr</c:v>
                  </c:pt>
                  <c:pt idx="2">
                    <c:v>May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Oct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May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Oct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May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Oct</c:v>
                  </c:pt>
                  <c:pt idx="32">
                    <c:v>Nov</c:v>
                  </c:pt>
                  <c:pt idx="33">
                    <c:v>Dec</c:v>
                  </c:pt>
                </c:lvl>
                <c:lvl>
                  <c:pt idx="0">
                    <c:v>2020</c:v>
                  </c:pt>
                  <c:pt idx="10">
                    <c:v>2021</c:v>
                  </c:pt>
                  <c:pt idx="22">
                    <c:v>2022</c:v>
                  </c:pt>
                </c:lvl>
              </c:multiLvlStrCache>
            </c:multiLvlStrRef>
          </c:cat>
          <c:val>
            <c:numRef>
              <c:f>pivot!$H$4:$H$41</c:f>
              <c:numCache>
                <c:formatCode>General</c:formatCode>
                <c:ptCount val="34"/>
                <c:pt idx="0">
                  <c:v>72</c:v>
                </c:pt>
                <c:pt idx="1">
                  <c:v>33</c:v>
                </c:pt>
                <c:pt idx="2">
                  <c:v>10</c:v>
                </c:pt>
                <c:pt idx="3">
                  <c:v>90</c:v>
                </c:pt>
                <c:pt idx="4">
                  <c:v>81</c:v>
                </c:pt>
                <c:pt idx="5">
                  <c:v>83</c:v>
                </c:pt>
                <c:pt idx="6">
                  <c:v>63</c:v>
                </c:pt>
                <c:pt idx="7">
                  <c:v>205</c:v>
                </c:pt>
                <c:pt idx="8">
                  <c:v>393</c:v>
                </c:pt>
                <c:pt idx="9">
                  <c:v>230</c:v>
                </c:pt>
                <c:pt idx="10">
                  <c:v>56</c:v>
                </c:pt>
                <c:pt idx="11">
                  <c:v>44</c:v>
                </c:pt>
                <c:pt idx="12">
                  <c:v>21</c:v>
                </c:pt>
                <c:pt idx="13">
                  <c:v>20</c:v>
                </c:pt>
                <c:pt idx="14">
                  <c:v>11</c:v>
                </c:pt>
                <c:pt idx="15">
                  <c:v>19</c:v>
                </c:pt>
                <c:pt idx="16">
                  <c:v>77</c:v>
                </c:pt>
                <c:pt idx="17">
                  <c:v>249</c:v>
                </c:pt>
                <c:pt idx="18">
                  <c:v>91</c:v>
                </c:pt>
                <c:pt idx="19">
                  <c:v>45</c:v>
                </c:pt>
                <c:pt idx="20">
                  <c:v>52</c:v>
                </c:pt>
                <c:pt idx="21">
                  <c:v>103</c:v>
                </c:pt>
                <c:pt idx="22">
                  <c:v>162</c:v>
                </c:pt>
                <c:pt idx="23">
                  <c:v>29</c:v>
                </c:pt>
                <c:pt idx="24">
                  <c:v>10</c:v>
                </c:pt>
                <c:pt idx="25">
                  <c:v>47</c:v>
                </c:pt>
                <c:pt idx="26">
                  <c:v>75</c:v>
                </c:pt>
                <c:pt idx="27">
                  <c:v>42</c:v>
                </c:pt>
                <c:pt idx="28">
                  <c:v>27</c:v>
                </c:pt>
                <c:pt idx="29">
                  <c:v>27</c:v>
                </c:pt>
                <c:pt idx="30">
                  <c:v>17</c:v>
                </c:pt>
                <c:pt idx="31">
                  <c:v>12</c:v>
                </c:pt>
                <c:pt idx="32">
                  <c:v>10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7-4290-B208-EA1960777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8603960"/>
        <c:axId val="708600680"/>
      </c:barChart>
      <c:catAx>
        <c:axId val="708603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 outbreak first reported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00680"/>
        <c:crosses val="autoZero"/>
        <c:auto val="1"/>
        <c:lblAlgn val="ctr"/>
        <c:lblOffset val="100"/>
        <c:noMultiLvlLbl val="0"/>
      </c:catAx>
      <c:valAx>
        <c:axId val="70860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0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B45C-4F15-448A-82E5-0D9B1E388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8786-4BFA-42AE-BB36-1F109FBD1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82F32-8652-448B-A9A9-357A64CB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0F068-9A75-43C5-AF8B-EA55AA34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6C2AF-76EA-4E65-99B9-9819727A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0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16BB-D65C-411A-B207-BF7A8B08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C01B8-C949-482F-8049-63F39591D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4463-B33D-4599-94EE-4DB5DEAE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9F408-0BFF-4942-A8C7-FE2F7657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DDDCC-856F-40B3-A9C7-433B7F06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3809D-456B-430D-8B50-1989FCB56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462FF-BE7B-4AF0-B848-10C0DED9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5143E-F976-474D-A280-03157FB2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78D92-4458-4872-B59C-7D74E14A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2BE85-FD14-4B4A-9FA9-E7F3D3C9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13BE-3ABF-4E39-BE41-B92494AC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440B-0904-4FF7-B078-B1391B48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CF30-4969-46C9-BDF9-75C4FE1D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96AB7-EAA4-48A8-B2D5-6440BE31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709AD-1D80-418E-9036-1D217165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7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B522-D4B6-4A1B-9BBA-9E794B58C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5586-8B81-4814-839D-79B4DC35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9F586-EBE5-474C-828E-83CA1E16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3DF96-F0B7-4B7F-9381-BB5ECD92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CB541-445A-4FC7-8F16-322A455C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3D3C-CA53-4C58-B929-497E5645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70FFB-13D3-40BF-AE7D-A0CB36816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AFF0E-E94E-444F-B118-2C4470C55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433FB-4B9B-4EAA-9B2C-36F20D78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DA75F-8D40-4BD9-914C-1300A670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AFAE-4DAA-493B-AA30-1A636B05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F178-FEB6-4671-8C59-C7F1C0E1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2857D-5202-4FC0-B9FE-055C550CA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F1142-257B-4E15-B073-F4824B6F2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A351C-35A0-40F5-8679-FD11F8009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B6A0E-8635-468E-B90F-803F6CF36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3E641-0231-4B37-82E1-5B821821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582EC-FDF4-42DD-B6F1-6CF949BB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58452-9184-4AA4-8CC2-7FF989CB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9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9BCA-920E-4E34-B65D-BC6D6272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41D7E-50CF-4E94-AF06-15D550B3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6DA40-28FF-4929-86D8-578A6165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DC499-19FF-4CB2-967D-BCC1597A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C43F91-AB13-4DE7-92E5-F5F7BF6E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5C4A7-7DC6-4310-B3D5-DD02D625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C3131-FA7D-44FF-8E3D-28FDE431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94C7-B865-4D55-8991-AA5A8340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DAD1D-0872-4392-8144-20B8C4B1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2641-F0CC-4E04-A5B3-8E1EC5D6B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9CDF9-1682-4D4B-963F-5B6FD469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BCAC0-3170-4C69-B53D-A3D5EDD0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6F9B2-60C8-43F2-B37A-790BDDAE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0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4371-0171-40A5-923C-B12D2625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EC09A-A454-449B-BEC4-9ECD16E9E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1F7D9-6709-4681-A161-78CA469C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94929-E08B-42C1-B199-99AD7B20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D6CA2-3A3C-4C63-91BA-342B23CA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32EC4-CC4F-4642-B94A-8D8AE5C1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6C3C8B-6BE5-461D-92EE-4F70619A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50069-1FAE-42B2-8C43-E2DB59118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3DE7-7125-4427-8833-6A2703077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318E-4DE4-4FC3-9EE0-1FF668DC01D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BBBF9-DEFB-43C9-BE8A-7BC5F35DB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CD29B-6A1F-437E-8CC7-5265D76E7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FFF7-008E-4CC9-A09C-D6C7AC86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2CE40A-91C8-493B-9F30-4C26F5E64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COVID-19 Outbreaks in </a:t>
            </a:r>
            <a:br>
              <a:rPr lang="en-US"/>
            </a:br>
            <a:r>
              <a:rPr lang="en-US"/>
              <a:t>Long-Term Care Facilities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C1E69BC-5F68-414D-AE02-BF5128C20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Scott Jeffries, Oregon Health Authority</a:t>
            </a:r>
          </a:p>
          <a:p>
            <a:r>
              <a:rPr lang="en-US"/>
              <a:t>January 18, 2023</a:t>
            </a:r>
          </a:p>
        </p:txBody>
      </p:sp>
    </p:spTree>
    <p:extLst>
      <p:ext uri="{BB962C8B-B14F-4D97-AF65-F5344CB8AC3E}">
        <p14:creationId xmlns:p14="http://schemas.microsoft.com/office/powerpoint/2010/main" val="26233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895477-3C15-44E3-9166-BC87D9079E8D}"/>
              </a:ext>
            </a:extLst>
          </p:cNvPr>
          <p:cNvSpPr txBox="1"/>
          <p:nvPr/>
        </p:nvSpPr>
        <p:spPr>
          <a:xfrm>
            <a:off x="0" y="6611779"/>
            <a:ext cx="12192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*Care facilities, senior living communities, and congregate living settings, excluding foster homes. Includes only publicly reported outbreaks (3+ cases or 1+ death) as of 11/9/2022. Data are provisional and subject to change.</a:t>
            </a:r>
            <a:endParaRPr lang="en-US" sz="10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B69B956-FE40-4EEF-A970-866079A64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014849"/>
              </p:ext>
            </p:extLst>
          </p:nvPr>
        </p:nvGraphicFramePr>
        <p:xfrm>
          <a:off x="0" y="1"/>
          <a:ext cx="12192000" cy="657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20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662491-6CBE-4BA3-B3AB-C3FCAA6FBF95}"/>
              </a:ext>
            </a:extLst>
          </p:cNvPr>
          <p:cNvSpPr txBox="1"/>
          <p:nvPr/>
        </p:nvSpPr>
        <p:spPr>
          <a:xfrm>
            <a:off x="0" y="6611779"/>
            <a:ext cx="12192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*Care facilities, senior living communities, and congregate living settings, excluding foster homes. Includes only publicly reported outbreaks (3+ cases or 1+ death) as of 11/9/2022. Data are provisional and subject to change.</a:t>
            </a:r>
            <a:endParaRPr lang="en-US" sz="1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0BB076-F7D6-4401-891C-5971576FE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57539"/>
              </p:ext>
            </p:extLst>
          </p:nvPr>
        </p:nvGraphicFramePr>
        <p:xfrm>
          <a:off x="0" y="1"/>
          <a:ext cx="12192000" cy="657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17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1C7CCE-C4CF-46DE-A156-E67CF6F8750D}"/>
              </a:ext>
            </a:extLst>
          </p:cNvPr>
          <p:cNvSpPr txBox="1"/>
          <p:nvPr/>
        </p:nvSpPr>
        <p:spPr>
          <a:xfrm>
            <a:off x="0" y="6611779"/>
            <a:ext cx="12192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*Care facilities, senior living communities, and congregate living settings, excluding foster homes. Includes only publicly reported outbreaks (3+ cases or 1+ death) as of 11/9/2022. Data are provisional and subject to change.</a:t>
            </a:r>
            <a:endParaRPr lang="en-US" sz="1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EC3B4B-7A39-46A9-8DDB-EA1747B37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74685"/>
              </p:ext>
            </p:extLst>
          </p:nvPr>
        </p:nvGraphicFramePr>
        <p:xfrm>
          <a:off x="0" y="1"/>
          <a:ext cx="12192000" cy="657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7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OHA</Template>
  <TotalTime>160</TotalTime>
  <Words>204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COVID-19 Outbreaks in  Long-Term Care Facilities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Jeffries</dc:creator>
  <cp:lastModifiedBy>Scott Jeffries</cp:lastModifiedBy>
  <cp:revision>5</cp:revision>
  <dcterms:created xsi:type="dcterms:W3CDTF">2022-09-06T23:49:57Z</dcterms:created>
  <dcterms:modified xsi:type="dcterms:W3CDTF">2023-01-13T23:53:11Z</dcterms:modified>
</cp:coreProperties>
</file>